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69" r:id="rId4"/>
    <p:sldId id="270" r:id="rId5"/>
    <p:sldId id="260" r:id="rId6"/>
    <p:sldId id="261" r:id="rId7"/>
    <p:sldId id="259" r:id="rId8"/>
    <p:sldId id="268" r:id="rId9"/>
    <p:sldId id="263" r:id="rId10"/>
    <p:sldId id="264" r:id="rId11"/>
    <p:sldId id="257" r:id="rId12"/>
    <p:sldId id="266" r:id="rId13"/>
    <p:sldId id="265" r:id="rId14"/>
    <p:sldId id="262" r:id="rId15"/>
    <p:sldId id="267" r:id="rId16"/>
    <p:sldId id="271" r:id="rId17"/>
    <p:sldId id="272" r:id="rId18"/>
    <p:sldId id="275" r:id="rId19"/>
    <p:sldId id="273" r:id="rId20"/>
    <p:sldId id="276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848" autoAdjust="0"/>
  </p:normalViewPr>
  <p:slideViewPr>
    <p:cSldViewPr>
      <p:cViewPr>
        <p:scale>
          <a:sx n="72" d="100"/>
          <a:sy n="72" d="100"/>
        </p:scale>
        <p:origin x="-1068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034A3-924C-4F64-AD04-32747238FB7A}" type="datetimeFigureOut">
              <a:rPr lang="en-US" smtClean="0"/>
              <a:t>2/5/2016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3DC746-2EFB-448F-A74F-D2552C4A8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170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Plants effect</a:t>
            </a:r>
            <a:r>
              <a:rPr lang="en-US" baseline="0" dirty="0" smtClean="0"/>
              <a:t> temperature and energy</a:t>
            </a:r>
          </a:p>
          <a:p>
            <a:r>
              <a:rPr lang="en-US" baseline="0" dirty="0" smtClean="0"/>
              <a:t>Lapse rate is temperature as a function of elevation, 2 C per 1000 feet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DC746-2EFB-448F-A74F-D2552C4A807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019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Eelev</a:t>
            </a:r>
            <a:r>
              <a:rPr lang="en-US" baseline="0" dirty="0" smtClean="0"/>
              <a:t> is potential energy of sediment by gravity</a:t>
            </a:r>
          </a:p>
          <a:p>
            <a:r>
              <a:rPr lang="en-US" baseline="0" dirty="0" err="1" smtClean="0"/>
              <a:t>Egeo</a:t>
            </a:r>
            <a:r>
              <a:rPr lang="en-US" baseline="0" dirty="0" smtClean="0"/>
              <a:t> chemical and physical weathering</a:t>
            </a:r>
          </a:p>
          <a:p>
            <a:r>
              <a:rPr lang="en-US" baseline="0" dirty="0" err="1" smtClean="0"/>
              <a:t>SumEi</a:t>
            </a:r>
            <a:r>
              <a:rPr lang="en-US" baseline="0" dirty="0" smtClean="0"/>
              <a:t> any other external energy not in other variables: dust,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DC746-2EFB-448F-A74F-D2552C4A807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954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17F3-0C35-408A-9DED-62DD7990B5EE}" type="datetimeFigureOut">
              <a:rPr lang="en-US" smtClean="0"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1611-2FBB-4198-B095-6C2F7B24A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397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17F3-0C35-408A-9DED-62DD7990B5EE}" type="datetimeFigureOut">
              <a:rPr lang="en-US" smtClean="0"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1611-2FBB-4198-B095-6C2F7B24A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3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17F3-0C35-408A-9DED-62DD7990B5EE}" type="datetimeFigureOut">
              <a:rPr lang="en-US" smtClean="0"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1611-2FBB-4198-B095-6C2F7B24A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742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17F3-0C35-408A-9DED-62DD7990B5EE}" type="datetimeFigureOut">
              <a:rPr lang="en-US" smtClean="0"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1611-2FBB-4198-B095-6C2F7B24A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037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17F3-0C35-408A-9DED-62DD7990B5EE}" type="datetimeFigureOut">
              <a:rPr lang="en-US" smtClean="0"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1611-2FBB-4198-B095-6C2F7B24A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179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17F3-0C35-408A-9DED-62DD7990B5EE}" type="datetimeFigureOut">
              <a:rPr lang="en-US" smtClean="0"/>
              <a:t>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1611-2FBB-4198-B095-6C2F7B24A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861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17F3-0C35-408A-9DED-62DD7990B5EE}" type="datetimeFigureOut">
              <a:rPr lang="en-US" smtClean="0"/>
              <a:t>2/5/2016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1611-2FBB-4198-B095-6C2F7B24A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159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17F3-0C35-408A-9DED-62DD7990B5EE}" type="datetimeFigureOut">
              <a:rPr lang="en-US" smtClean="0"/>
              <a:t>2/5/2016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1611-2FBB-4198-B095-6C2F7B24A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96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17F3-0C35-408A-9DED-62DD7990B5EE}" type="datetimeFigureOut">
              <a:rPr lang="en-US" smtClean="0"/>
              <a:t>2/5/2016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1611-2FBB-4198-B095-6C2F7B24A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692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17F3-0C35-408A-9DED-62DD7990B5EE}" type="datetimeFigureOut">
              <a:rPr lang="en-US" smtClean="0"/>
              <a:t>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1611-2FBB-4198-B095-6C2F7B24A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805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717F3-0C35-408A-9DED-62DD7990B5EE}" type="datetimeFigureOut">
              <a:rPr lang="en-US" smtClean="0"/>
              <a:t>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1611-2FBB-4198-B095-6C2F7B24A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114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717F3-0C35-408A-9DED-62DD7990B5EE}" type="datetimeFigureOut">
              <a:rPr lang="en-US" smtClean="0"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91611-2FBB-4198-B095-6C2F7B24A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938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14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343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Thermodynamics and mass-balance in natural systems</a:t>
            </a:r>
          </a:p>
          <a:p>
            <a:pPr algn="ctr"/>
            <a:r>
              <a:rPr lang="en-US" dirty="0" smtClean="0"/>
              <a:t>in a burn area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524875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34788" y="3429000"/>
            <a:ext cx="32092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Vadose Zone Journal</a:t>
            </a:r>
          </a:p>
          <a:p>
            <a:r>
              <a:rPr lang="en-US" dirty="0" smtClean="0"/>
              <a:t>Soil Science Society of America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5181600"/>
            <a:ext cx="80613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Keep in mind: authors are looking to show that energy is affected by slope &amp; aspect;</a:t>
            </a:r>
          </a:p>
          <a:p>
            <a:r>
              <a:rPr lang="en-US" dirty="0"/>
              <a:t>	</a:t>
            </a:r>
            <a:r>
              <a:rPr lang="en-US" dirty="0" smtClean="0"/>
              <a:t>			      that energy can predict soil depth;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                               that energy is strongly related to plants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39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0"/>
            <a:ext cx="42481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524000" y="1447800"/>
            <a:ext cx="1836528" cy="646331"/>
            <a:chOff x="1066800" y="1676400"/>
            <a:chExt cx="1836528" cy="646331"/>
          </a:xfrm>
        </p:grpSpPr>
        <p:sp>
          <p:nvSpPr>
            <p:cNvPr id="3" name="TextBox 2"/>
            <p:cNvSpPr txBox="1"/>
            <p:nvPr/>
          </p:nvSpPr>
          <p:spPr>
            <a:xfrm>
              <a:off x="1066800" y="1676400"/>
              <a:ext cx="1836528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NDVI = NIR – Red</a:t>
              </a:r>
            </a:p>
            <a:p>
              <a:r>
                <a:rPr lang="en-US" dirty="0"/>
                <a:t> </a:t>
              </a:r>
              <a:r>
                <a:rPr lang="en-US" dirty="0" smtClean="0"/>
                <a:t>            NIR + Red</a:t>
              </a:r>
              <a:endParaRPr lang="en-US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 flipH="1">
              <a:off x="1828800" y="1981200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1447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0" y="228600"/>
            <a:ext cx="1495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Temperature?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4000" y="2286000"/>
            <a:ext cx="5560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LAI = 18.99 </a:t>
            </a:r>
            <a:r>
              <a:rPr lang="en-US" i="1" dirty="0" smtClean="0"/>
              <a:t>x</a:t>
            </a:r>
            <a:r>
              <a:rPr lang="en-US" baseline="30000" dirty="0" smtClean="0"/>
              <a:t>3</a:t>
            </a:r>
            <a:r>
              <a:rPr lang="en-US" dirty="0" smtClean="0"/>
              <a:t> – 15.24 </a:t>
            </a:r>
            <a:r>
              <a:rPr lang="en-US" i="1" dirty="0" smtClean="0"/>
              <a:t>x</a:t>
            </a:r>
            <a:r>
              <a:rPr lang="en-US" baseline="30000" dirty="0" smtClean="0"/>
              <a:t>2</a:t>
            </a:r>
            <a:r>
              <a:rPr lang="en-US" dirty="0" smtClean="0"/>
              <a:t> + 6.124</a:t>
            </a:r>
            <a:r>
              <a:rPr lang="en-US" i="1" dirty="0" smtClean="0"/>
              <a:t>x</a:t>
            </a:r>
            <a:r>
              <a:rPr lang="en-US" dirty="0" smtClean="0"/>
              <a:t> - .352; where </a:t>
            </a:r>
            <a:r>
              <a:rPr lang="en-US" i="1" dirty="0" smtClean="0"/>
              <a:t>x </a:t>
            </a:r>
            <a:r>
              <a:rPr lang="en-US" dirty="0" smtClean="0"/>
              <a:t> is NDVI.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239000" y="2286000"/>
            <a:ext cx="1489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Qi et al., 2000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581400" y="1524000"/>
            <a:ext cx="36422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Light intensity at these wave lengths </a:t>
            </a:r>
          </a:p>
          <a:p>
            <a:r>
              <a:rPr lang="en-US" dirty="0" smtClean="0"/>
              <a:t>from satellite imagery (NAID)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362200" y="2743200"/>
            <a:ext cx="2082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LAI range:  0.1 – 9.5 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200400"/>
            <a:ext cx="167820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181600" y="3962400"/>
            <a:ext cx="2083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 =1, b - </a:t>
            </a:r>
            <a:r>
              <a:rPr lang="en-US" dirty="0" err="1" smtClean="0"/>
              <a:t>basestation</a:t>
            </a:r>
            <a:endParaRPr lang="en-US" dirty="0"/>
          </a:p>
        </p:txBody>
      </p:sp>
      <p:sp>
        <p:nvSpPr>
          <p:cNvPr id="15" name="Right Brace 14"/>
          <p:cNvSpPr/>
          <p:nvPr/>
        </p:nvSpPr>
        <p:spPr>
          <a:xfrm rot="5400000">
            <a:off x="1752600" y="3962400"/>
            <a:ext cx="381000" cy="1600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Brace 16"/>
          <p:cNvSpPr/>
          <p:nvPr/>
        </p:nvSpPr>
        <p:spPr>
          <a:xfrm rot="5400000">
            <a:off x="2286000" y="4038600"/>
            <a:ext cx="381000" cy="2667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Brace 17"/>
          <p:cNvSpPr/>
          <p:nvPr/>
        </p:nvSpPr>
        <p:spPr>
          <a:xfrm rot="5400000">
            <a:off x="2819400" y="4191000"/>
            <a:ext cx="381000" cy="3733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057400" y="5562600"/>
            <a:ext cx="1497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 for </a:t>
            </a:r>
            <a:r>
              <a:rPr lang="en-US" dirty="0" err="1" smtClean="0"/>
              <a:t>EEMT</a:t>
            </a:r>
            <a:r>
              <a:rPr lang="en-US" baseline="-25000" dirty="0" err="1" smtClean="0"/>
              <a:t>topo</a:t>
            </a:r>
            <a:endParaRPr lang="en-US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1447800" y="4953000"/>
            <a:ext cx="1459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 for EEMT</a:t>
            </a:r>
            <a:r>
              <a:rPr lang="en-US" baseline="-25000" dirty="0" smtClean="0"/>
              <a:t>trad</a:t>
            </a:r>
            <a:endParaRPr lang="en-US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2514600" y="6248400"/>
            <a:ext cx="1760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 for </a:t>
            </a:r>
            <a:r>
              <a:rPr lang="en-US" dirty="0" err="1" smtClean="0"/>
              <a:t>EEMT</a:t>
            </a:r>
            <a:r>
              <a:rPr lang="en-US" baseline="-25000" dirty="0" err="1" smtClean="0"/>
              <a:t>topo</a:t>
            </a:r>
            <a:r>
              <a:rPr lang="en-US" baseline="-25000" dirty="0" smtClean="0"/>
              <a:t>-veg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406667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5" grpId="0" animBg="1"/>
      <p:bldP spid="17" grpId="0" animBg="1"/>
      <p:bldP spid="18" grpId="0" animBg="1"/>
      <p:bldP spid="16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2971800"/>
            <a:ext cx="4988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Getting to Mass conservative wetness index MCWI: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143000"/>
            <a:ext cx="17145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152400"/>
            <a:ext cx="7817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 to do with water exchange before entering subsurface?</a:t>
            </a:r>
            <a:endParaRPr lang="en-US" sz="24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01"/>
          <a:stretch/>
        </p:blipFill>
        <p:spPr bwMode="auto">
          <a:xfrm>
            <a:off x="1447800" y="1981200"/>
            <a:ext cx="1343025" cy="337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0" y="1981200"/>
            <a:ext cx="2379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 is subsurface wetting;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71600" y="2514600"/>
            <a:ext cx="1569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r>
              <a:rPr lang="en-US" baseline="-25000" dirty="0" smtClean="0"/>
              <a:t>eff</a:t>
            </a:r>
            <a:r>
              <a:rPr lang="en-US" dirty="0"/>
              <a:t> </a:t>
            </a:r>
            <a:r>
              <a:rPr lang="en-US" dirty="0" smtClean="0"/>
              <a:t>= PPT - AET</a:t>
            </a:r>
            <a:endParaRPr lang="en-US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28765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1447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981200" y="4953000"/>
            <a:ext cx="5311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Types of EEMT (</a:t>
            </a:r>
            <a:r>
              <a:rPr lang="en-US" dirty="0" err="1" smtClean="0"/>
              <a:t>trad</a:t>
            </a:r>
            <a:r>
              <a:rPr lang="en-US" dirty="0" smtClean="0"/>
              <a:t>, topo &amp; veg) are different in water</a:t>
            </a:r>
          </a:p>
          <a:p>
            <a:r>
              <a:rPr lang="en-US" dirty="0" smtClean="0"/>
              <a:t> by how PET (or AET) vs PPT is estimated.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34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8600"/>
            <a:ext cx="4495800" cy="9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3048000"/>
            <a:ext cx="1742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AET for </a:t>
            </a:r>
            <a:r>
              <a:rPr lang="en-US" dirty="0" err="1" smtClean="0"/>
              <a:t>EEMT</a:t>
            </a:r>
            <a:r>
              <a:rPr lang="en-US" baseline="-25000" dirty="0" err="1" smtClean="0"/>
              <a:t>topo</a:t>
            </a:r>
            <a:endParaRPr lang="en-US" baseline="-250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2057400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AET for EEMT</a:t>
            </a:r>
            <a:r>
              <a:rPr lang="en-US" baseline="-25000" dirty="0" smtClean="0"/>
              <a:t>trad</a:t>
            </a:r>
            <a:endParaRPr lang="en-US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4876800"/>
            <a:ext cx="2005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AET for </a:t>
            </a:r>
            <a:r>
              <a:rPr lang="en-US" dirty="0" err="1" smtClean="0"/>
              <a:t>EEMT</a:t>
            </a:r>
            <a:r>
              <a:rPr lang="en-US" baseline="-25000" dirty="0" err="1" smtClean="0"/>
              <a:t>topo</a:t>
            </a:r>
            <a:r>
              <a:rPr lang="en-US" baseline="-25000" dirty="0" smtClean="0"/>
              <a:t>-veg</a:t>
            </a:r>
            <a:endParaRPr lang="en-US" baseline="-250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981200"/>
            <a:ext cx="20193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58000" y="1905000"/>
            <a:ext cx="16037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-25000" dirty="0" smtClean="0"/>
              <a:t>es</a:t>
            </a:r>
            <a:r>
              <a:rPr lang="en-US" dirty="0" smtClean="0"/>
              <a:t> is sat. vapor </a:t>
            </a:r>
          </a:p>
          <a:p>
            <a:r>
              <a:rPr lang="en-US" dirty="0" smtClean="0"/>
              <a:t>pressure (eqn.)</a:t>
            </a:r>
            <a:endParaRPr lang="en-US" baseline="-25000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724400"/>
            <a:ext cx="22193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0" y="5638800"/>
            <a:ext cx="3093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Includes a canopy height effect</a:t>
            </a:r>
            <a:endParaRPr lang="en-US" dirty="0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71800"/>
            <a:ext cx="29337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9600" y="3429000"/>
            <a:ext cx="2433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PET of a pan – no plants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90600" y="1219200"/>
            <a:ext cx="6936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“AET” estimated above with different PET, PET details are in Supplement</a:t>
            </a:r>
            <a:endParaRPr lang="en-US" dirty="0"/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648200"/>
            <a:ext cx="25717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0" y="266700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0" y="457200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667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200400"/>
            <a:ext cx="9525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590800"/>
            <a:ext cx="14192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01"/>
          <a:stretch/>
        </p:blipFill>
        <p:spPr bwMode="auto">
          <a:xfrm>
            <a:off x="304800" y="1371600"/>
            <a:ext cx="1343025" cy="337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6600" y="2590800"/>
            <a:ext cx="39524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Topographic wetness index, using a </a:t>
            </a:r>
          </a:p>
          <a:p>
            <a:r>
              <a:rPr lang="en-US" dirty="0" smtClean="0"/>
              <a:t>surface flow estimate that concentrates </a:t>
            </a:r>
          </a:p>
          <a:p>
            <a:r>
              <a:rPr lang="en-US" dirty="0" smtClean="0"/>
              <a:t>water with topography </a:t>
            </a:r>
          </a:p>
          <a:p>
            <a:r>
              <a:rPr lang="en-US" dirty="0" err="1" smtClean="0"/>
              <a:t>Beven</a:t>
            </a:r>
            <a:r>
              <a:rPr lang="en-US" dirty="0" smtClean="0"/>
              <a:t> and </a:t>
            </a:r>
            <a:r>
              <a:rPr lang="en-US" dirty="0" err="1" smtClean="0"/>
              <a:t>Kirkby</a:t>
            </a:r>
            <a:r>
              <a:rPr lang="en-US" dirty="0" smtClean="0"/>
              <a:t>, 1979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1447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43200" y="152400"/>
            <a:ext cx="310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Topographic Water distribution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66800" y="4419600"/>
            <a:ext cx="1646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 at a pixel is Fi,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257800"/>
            <a:ext cx="1553403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57200" y="1905000"/>
            <a:ext cx="8609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 determine subsurface wetting (F) , include a factor that partitions moisture into hollows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67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1447800"/>
            <a:ext cx="2489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Net Primary Productivity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14800" y="152400"/>
            <a:ext cx="955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Biomass</a:t>
            </a:r>
          </a:p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352800"/>
            <a:ext cx="6162186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38400" y="4419600"/>
            <a:ext cx="4431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Canopy height (h) calculated from LiDAR data</a:t>
            </a:r>
            <a:endParaRPr lang="en-US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685800"/>
            <a:ext cx="274701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828800"/>
            <a:ext cx="16573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905000"/>
            <a:ext cx="3924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5257800" y="457200"/>
            <a:ext cx="533400" cy="457200"/>
            <a:chOff x="5105400" y="762000"/>
            <a:chExt cx="533400" cy="457200"/>
          </a:xfrm>
        </p:grpSpPr>
        <p:cxnSp>
          <p:nvCxnSpPr>
            <p:cNvPr id="9" name="Straight Connector 8"/>
            <p:cNvCxnSpPr>
              <a:endCxn id="8" idx="2"/>
            </p:cNvCxnSpPr>
            <p:nvPr/>
          </p:nvCxnSpPr>
          <p:spPr>
            <a:xfrm flipH="1">
              <a:off x="5259705" y="762000"/>
              <a:ext cx="379095" cy="45720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8" idx="2"/>
            </p:cNvCxnSpPr>
            <p:nvPr/>
          </p:nvCxnSpPr>
          <p:spPr>
            <a:xfrm flipH="1" flipV="1">
              <a:off x="5105400" y="1066800"/>
              <a:ext cx="154305" cy="15240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6688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33400"/>
            <a:ext cx="7795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Section called Effective Energy and Mass Transfer (p. 9) provides a good summary.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45284" cy="343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7400" y="5486400"/>
            <a:ext cx="5031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do different EEMT calculations change results?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6172200"/>
            <a:ext cx="8151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First result: EEMT is strongly related to aspect due to radiation affect on soil moisture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67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18"/>
            <a:ext cx="5638799" cy="6860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67400" y="381000"/>
            <a:ext cx="3000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Comparing topo-veg and topo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62600" y="1828800"/>
            <a:ext cx="34696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does “humidity class” change </a:t>
            </a:r>
          </a:p>
          <a:p>
            <a:r>
              <a:rPr lang="en-US" dirty="0" smtClean="0"/>
              <a:t>EEMT estimates?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15000" y="4267200"/>
            <a:ext cx="3184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does burn severity change </a:t>
            </a:r>
          </a:p>
          <a:p>
            <a:r>
              <a:rPr lang="en-US" dirty="0" smtClean="0"/>
              <a:t>EEMT estimates?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096000" y="990600"/>
            <a:ext cx="2383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is humidity class?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72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820" y="0"/>
            <a:ext cx="619018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435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541020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67000" y="228600"/>
            <a:ext cx="3492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 soil depth correlated with EEMT?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19800" y="2057400"/>
            <a:ext cx="2857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Why no graph or data table?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4191000"/>
            <a:ext cx="84372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P values, &lt; 0.05, suggest a &lt;5% probability that hypothesized correlation is false, </a:t>
            </a:r>
          </a:p>
          <a:p>
            <a:r>
              <a:rPr lang="en-US" dirty="0"/>
              <a:t>	</a:t>
            </a:r>
            <a:r>
              <a:rPr lang="en-US" dirty="0" smtClean="0"/>
              <a:t>the null hypothesis (that correlation is zero) can be rejected.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5105400"/>
            <a:ext cx="80833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P values, near 1, can be interpreted that the hypothesized correlation is invalid.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93% probability topo veg does not predict soil depth.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6019800"/>
            <a:ext cx="4386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30000" dirty="0" smtClean="0"/>
              <a:t>2 </a:t>
            </a:r>
            <a:r>
              <a:rPr lang="en-US" dirty="0" smtClean="0"/>
              <a:t>for EEMT topo vs Soil Depth data is 0.148.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67400" y="3048000"/>
            <a:ext cx="30539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Does significant burn area </a:t>
            </a:r>
          </a:p>
          <a:p>
            <a:r>
              <a:rPr lang="en-US" dirty="0" smtClean="0"/>
              <a:t>play a part in these correlation</a:t>
            </a:r>
          </a:p>
          <a:p>
            <a:r>
              <a:rPr lang="en-US" dirty="0" smtClean="0"/>
              <a:t>differences?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35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1452563"/>
            <a:ext cx="5391150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95400" y="685800"/>
            <a:ext cx="6588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does it mean to have an equation drawn on the 95% quantile?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35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8724900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228600"/>
            <a:ext cx="77556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Quantifying several inputs and outputs to the critical zone for</a:t>
            </a:r>
          </a:p>
          <a:p>
            <a:pPr algn="ctr"/>
            <a:r>
              <a:rPr lang="en-US" sz="2400" dirty="0" smtClean="0"/>
              <a:t>Water, carbon, minerals and energy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3654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2400" y="304800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71600" y="1143000"/>
            <a:ext cx="6539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EEMT is affected by </a:t>
            </a:r>
            <a:r>
              <a:rPr lang="en-US" dirty="0" err="1" smtClean="0"/>
              <a:t>northness</a:t>
            </a:r>
            <a:r>
              <a:rPr lang="en-US" dirty="0" smtClean="0"/>
              <a:t> as much as a 300 m elevation change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2209800"/>
            <a:ext cx="7797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“long term-term average energy and mass influx,  vs current veg controlled state”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71800" y="2590800"/>
            <a:ext cx="2934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EEMT topo vs EEMT topo-veg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19400" y="5029200"/>
            <a:ext cx="4231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EEMT “effective predictor of CZ properties”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1143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2209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3581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4953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362200" y="3429000"/>
            <a:ext cx="48590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AGB and EEMT topo</a:t>
            </a:r>
          </a:p>
          <a:p>
            <a:pPr algn="ctr"/>
            <a:r>
              <a:rPr lang="en-US" dirty="0" smtClean="0"/>
              <a:t>“a power law relationship was observed between </a:t>
            </a:r>
          </a:p>
          <a:p>
            <a:pPr algn="ctr"/>
            <a:r>
              <a:rPr lang="en-US" dirty="0" smtClean="0"/>
              <a:t>aboveground biomass and EEMT topo”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61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9059952" cy="2514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52800" y="381000"/>
            <a:ext cx="2096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Supplement Table 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35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533400"/>
            <a:ext cx="9118076" cy="61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6600" y="152400"/>
            <a:ext cx="1920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Sabino</a:t>
            </a:r>
            <a:r>
              <a:rPr lang="en-US" dirty="0" smtClean="0"/>
              <a:t> Canyon, AZ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61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2857500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0"/>
            <a:ext cx="291465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0"/>
            <a:ext cx="2943225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20823"/>
            <a:ext cx="2886075" cy="3211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543300"/>
            <a:ext cx="2924175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3422618"/>
            <a:ext cx="2971800" cy="34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878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990600"/>
            <a:ext cx="4444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General qualities of the CZ to be quantified: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19200" y="1676400"/>
            <a:ext cx="3835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Energy:  specific enthalpy, specific heat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57800" y="2133600"/>
            <a:ext cx="21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Specific heat: J/kg*K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57800" y="2514600"/>
            <a:ext cx="2266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Specific enthalpy: J/kg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19200" y="4724400"/>
            <a:ext cx="813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Water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19200" y="3276600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Biomass: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90800" y="3886200"/>
            <a:ext cx="1062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NDVI, LAI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57400" y="5410200"/>
            <a:ext cx="4934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Precipitation =&gt; flow-routed effective precipitation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54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8600" y="533400"/>
            <a:ext cx="824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Energy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9200"/>
            <a:ext cx="7402014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67000"/>
            <a:ext cx="716116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486" y="3810000"/>
            <a:ext cx="5379514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2514600" y="1828800"/>
            <a:ext cx="457200" cy="838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276600" y="1828800"/>
            <a:ext cx="228600" cy="838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2000"/>
            <a:ext cx="274701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 flipV="1">
            <a:off x="4953000" y="2743200"/>
            <a:ext cx="457200" cy="457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248400" y="2743200"/>
            <a:ext cx="381000" cy="381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7391400" y="2743200"/>
            <a:ext cx="381000" cy="457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654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228600"/>
            <a:ext cx="1818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Energy and EEMT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914400"/>
            <a:ext cx="2887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does EEMT stand for?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1447800"/>
            <a:ext cx="3399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Effective energy and mass transfer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2057400"/>
            <a:ext cx="2043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are the units?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71600" y="2514600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W/ m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1910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Define EEMT: the portion of energy into the  subsurface that is important over relatively short time scales, from water that doesn’t run off or transpire and remains in plant material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447800" y="3505200"/>
            <a:ext cx="3006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p. 3, between equations 2 &amp; 3</a:t>
            </a:r>
            <a:endParaRPr lang="en-US" dirty="0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486400"/>
            <a:ext cx="274701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654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09600"/>
            <a:ext cx="5091113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81200" y="2590800"/>
            <a:ext cx="5213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does topography impart to the energy balance?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0" y="4495800"/>
            <a:ext cx="4627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vegetation impart to the energy balance?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00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57200"/>
            <a:ext cx="274701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43200"/>
            <a:ext cx="1447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95600" y="2667000"/>
            <a:ext cx="4692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 = Flux water, specific heat water, Temperature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657600" y="3124200"/>
            <a:ext cx="2669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w</a:t>
            </a:r>
            <a:r>
              <a:rPr lang="en-US" dirty="0" smtClean="0"/>
              <a:t> = Specific heat of water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800600" y="3657600"/>
            <a:ext cx="1722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 = Temperature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83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2005</TotalTime>
  <Words>700</Words>
  <Application>Microsoft Office PowerPoint</Application>
  <PresentationFormat>On-screen Show (4:3)</PresentationFormat>
  <Paragraphs>107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Darling</dc:creator>
  <cp:lastModifiedBy>Nari Miller (Student)</cp:lastModifiedBy>
  <cp:revision>49</cp:revision>
  <dcterms:created xsi:type="dcterms:W3CDTF">2016-02-02T22:33:36Z</dcterms:created>
  <dcterms:modified xsi:type="dcterms:W3CDTF">2016-02-05T18:43:02Z</dcterms:modified>
</cp:coreProperties>
</file>